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500" b="0"/>
            </a:pPr>
            <a:r>
              <a:rPr lang="en-US" sz="1500" b="0"/>
              <a:t>Curah</a:t>
            </a:r>
            <a:r>
              <a:rPr lang="en-US" sz="1500" b="0" baseline="0"/>
              <a:t> Hujan dan Pola Tanam tahun 2018-2019</a:t>
            </a:r>
            <a:endParaRPr lang="en-US" sz="1500" b="0"/>
          </a:p>
        </c:rich>
      </c:tx>
      <c:layout>
        <c:manualLayout>
          <c:xMode val="edge"/>
          <c:yMode val="edge"/>
          <c:x val="0.32089259430806444"/>
          <c:y val="4.5078712621211589E-2"/>
        </c:manualLayout>
      </c:layout>
      <c:overlay val="1"/>
      <c:spPr>
        <a:ln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8.9958005249343831E-2"/>
          <c:y val="0.13905711525136008"/>
          <c:w val="0.88689804950851736"/>
          <c:h val="0.699064725662607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Sheet1!$S$6:$BB$6</c:f>
              <c:strCache>
                <c:ptCount val="36"/>
                <c:pt idx="0">
                  <c:v>Nov I</c:v>
                </c:pt>
                <c:pt idx="1">
                  <c:v>Nov II</c:v>
                </c:pt>
                <c:pt idx="2">
                  <c:v>Nov III</c:v>
                </c:pt>
                <c:pt idx="3">
                  <c:v>Des I</c:v>
                </c:pt>
                <c:pt idx="4">
                  <c:v>Des II</c:v>
                </c:pt>
                <c:pt idx="5">
                  <c:v>Des III</c:v>
                </c:pt>
                <c:pt idx="6">
                  <c:v>Jan I</c:v>
                </c:pt>
                <c:pt idx="7">
                  <c:v>Jan II</c:v>
                </c:pt>
                <c:pt idx="8">
                  <c:v>Jan III</c:v>
                </c:pt>
                <c:pt idx="9">
                  <c:v>Peb I</c:v>
                </c:pt>
                <c:pt idx="10">
                  <c:v>Peb II</c:v>
                </c:pt>
                <c:pt idx="11">
                  <c:v>Peb III</c:v>
                </c:pt>
                <c:pt idx="12">
                  <c:v>Mar I</c:v>
                </c:pt>
                <c:pt idx="13">
                  <c:v>Mar II</c:v>
                </c:pt>
                <c:pt idx="14">
                  <c:v>Mar III</c:v>
                </c:pt>
                <c:pt idx="15">
                  <c:v>Apr I</c:v>
                </c:pt>
                <c:pt idx="16">
                  <c:v>Apr II</c:v>
                </c:pt>
                <c:pt idx="17">
                  <c:v>Apr III</c:v>
                </c:pt>
                <c:pt idx="18">
                  <c:v>Mei I</c:v>
                </c:pt>
                <c:pt idx="19">
                  <c:v>Mei II</c:v>
                </c:pt>
                <c:pt idx="20">
                  <c:v>Mei III</c:v>
                </c:pt>
                <c:pt idx="21">
                  <c:v>Jun I</c:v>
                </c:pt>
                <c:pt idx="22">
                  <c:v>Jun II</c:v>
                </c:pt>
                <c:pt idx="23">
                  <c:v>Jun III</c:v>
                </c:pt>
                <c:pt idx="24">
                  <c:v>Jul I</c:v>
                </c:pt>
                <c:pt idx="25">
                  <c:v>Jul II</c:v>
                </c:pt>
                <c:pt idx="26">
                  <c:v>Jul III</c:v>
                </c:pt>
                <c:pt idx="27">
                  <c:v>Ags I</c:v>
                </c:pt>
                <c:pt idx="28">
                  <c:v>Ags II</c:v>
                </c:pt>
                <c:pt idx="29">
                  <c:v>Ags III</c:v>
                </c:pt>
                <c:pt idx="30">
                  <c:v>Sep I</c:v>
                </c:pt>
                <c:pt idx="31">
                  <c:v>Sep II</c:v>
                </c:pt>
                <c:pt idx="32">
                  <c:v>Sep III</c:v>
                </c:pt>
                <c:pt idx="33">
                  <c:v>Okt I</c:v>
                </c:pt>
                <c:pt idx="34">
                  <c:v>Okt II</c:v>
                </c:pt>
                <c:pt idx="35">
                  <c:v>Okt III</c:v>
                </c:pt>
              </c:strCache>
            </c:strRef>
          </c:cat>
          <c:val>
            <c:numRef>
              <c:f>Sheet1!$S$7:$BB$7</c:f>
              <c:numCache>
                <c:formatCode>General</c:formatCode>
                <c:ptCount val="36"/>
                <c:pt idx="0">
                  <c:v>36</c:v>
                </c:pt>
                <c:pt idx="1">
                  <c:v>23</c:v>
                </c:pt>
                <c:pt idx="2">
                  <c:v>45</c:v>
                </c:pt>
                <c:pt idx="3">
                  <c:v>113</c:v>
                </c:pt>
                <c:pt idx="4">
                  <c:v>48</c:v>
                </c:pt>
                <c:pt idx="5">
                  <c:v>90</c:v>
                </c:pt>
                <c:pt idx="6">
                  <c:v>111</c:v>
                </c:pt>
                <c:pt idx="7">
                  <c:v>192</c:v>
                </c:pt>
                <c:pt idx="8">
                  <c:v>161</c:v>
                </c:pt>
                <c:pt idx="9">
                  <c:v>27</c:v>
                </c:pt>
                <c:pt idx="10">
                  <c:v>92</c:v>
                </c:pt>
                <c:pt idx="11">
                  <c:v>217</c:v>
                </c:pt>
                <c:pt idx="12">
                  <c:v>237</c:v>
                </c:pt>
                <c:pt idx="13">
                  <c:v>220</c:v>
                </c:pt>
                <c:pt idx="14">
                  <c:v>93</c:v>
                </c:pt>
                <c:pt idx="15">
                  <c:v>130</c:v>
                </c:pt>
                <c:pt idx="16">
                  <c:v>12</c:v>
                </c:pt>
                <c:pt idx="17">
                  <c:v>112</c:v>
                </c:pt>
                <c:pt idx="18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6C-4357-B7DD-456E0D9D64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axId val="194485248"/>
        <c:axId val="194487040"/>
      </c:barChart>
      <c:catAx>
        <c:axId val="1944852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94487040"/>
        <c:crosses val="autoZero"/>
        <c:auto val="1"/>
        <c:lblAlgn val="ctr"/>
        <c:lblOffset val="100"/>
        <c:noMultiLvlLbl val="0"/>
      </c:catAx>
      <c:valAx>
        <c:axId val="194487040"/>
        <c:scaling>
          <c:orientation val="minMax"/>
          <c:max val="400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 b="0"/>
                </a:pPr>
                <a:r>
                  <a:rPr lang="en-US" sz="1200" b="0"/>
                  <a:t>Curah</a:t>
                </a:r>
                <a:r>
                  <a:rPr lang="en-US" sz="1200" b="0" baseline="0"/>
                  <a:t> Hujan (mm)</a:t>
                </a:r>
                <a:endParaRPr lang="en-US" sz="1200" b="0"/>
              </a:p>
            </c:rich>
          </c:tx>
          <c:layout>
            <c:manualLayout>
              <c:xMode val="edge"/>
              <c:yMode val="edge"/>
              <c:x val="2.2499946440983739E-2"/>
              <c:y val="0.31775316703298268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crossAx val="194485248"/>
        <c:crosses val="autoZero"/>
        <c:crossBetween val="between"/>
      </c:valAx>
    </c:plotArea>
    <c:plotVisOnly val="1"/>
    <c:dispBlanksAs val="gap"/>
    <c:showDLblsOverMax val="0"/>
  </c:chart>
  <c:spPr>
    <a:ln w="9525">
      <a:solidFill>
        <a:schemeClr val="bg2">
          <a:lumMod val="75000"/>
        </a:schemeClr>
      </a:solidFill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877599602375285"/>
          <c:y val="0.18467886102360315"/>
          <c:w val="0.820631490831088"/>
          <c:h val="0.70390234622658177"/>
        </c:manualLayout>
      </c:layout>
      <c:lineChart>
        <c:grouping val="standard"/>
        <c:varyColors val="0"/>
        <c:ser>
          <c:idx val="0"/>
          <c:order val="0"/>
          <c:tx>
            <c:strRef>
              <c:f>Infiltrasi!$A$13</c:f>
              <c:strCache>
                <c:ptCount val="1"/>
                <c:pt idx="0">
                  <c:v>Tinggi Muka Air Rata-rata (cm)</c:v>
                </c:pt>
              </c:strCache>
            </c:strRef>
          </c:tx>
          <c:spPr>
            <a:ln w="12700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5.8333333333333362E-2"/>
                  <c:y val="-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6B1-4145-BA92-C6673B86F9BA}"/>
                </c:ext>
              </c:extLst>
            </c:dLbl>
            <c:dLbl>
              <c:idx val="1"/>
              <c:layout>
                <c:manualLayout>
                  <c:x val="3.6111111111111108E-2"/>
                  <c:y val="-6.94444444444444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6B1-4145-BA92-C6673B86F9BA}"/>
                </c:ext>
              </c:extLst>
            </c:dLbl>
            <c:dLbl>
              <c:idx val="2"/>
              <c:layout>
                <c:manualLayout>
                  <c:x val="3.888888888888889E-2"/>
                  <c:y val="-6.94444444444444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76B1-4145-BA92-C6673B86F9BA}"/>
                </c:ext>
              </c:extLst>
            </c:dLbl>
            <c:dLbl>
              <c:idx val="3"/>
              <c:layout>
                <c:manualLayout>
                  <c:x val="4.1666666666666664E-2"/>
                  <c:y val="-3.2407407407407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6B1-4145-BA92-C6673B86F9BA}"/>
                </c:ext>
              </c:extLst>
            </c:dLbl>
            <c:dLbl>
              <c:idx val="4"/>
              <c:layout>
                <c:manualLayout>
                  <c:x val="-0.10555555555555561"/>
                  <c:y val="8.3333333333333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76B1-4145-BA92-C6673B86F9BA}"/>
                </c:ext>
              </c:extLst>
            </c:dLbl>
            <c:dLbl>
              <c:idx val="5"/>
              <c:layout>
                <c:manualLayout>
                  <c:x val="-6.3888888888888884E-2"/>
                  <c:y val="9.96983797311722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76B1-4145-BA92-C6673B86F9BA}"/>
                </c:ext>
              </c:extLst>
            </c:dLbl>
            <c:dLbl>
              <c:idx val="6"/>
              <c:layout>
                <c:manualLayout>
                  <c:x val="-5.2777777777777778E-2"/>
                  <c:y val="0.108957642141486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76B1-4145-BA92-C6673B86F9BA}"/>
                </c:ext>
              </c:extLst>
            </c:dLbl>
            <c:dLbl>
              <c:idx val="7"/>
              <c:layout>
                <c:manualLayout>
                  <c:x val="-5.00000000000001E-2"/>
                  <c:y val="0.104020367110288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76B1-4145-BA92-C6673B86F9BA}"/>
                </c:ext>
              </c:extLst>
            </c:dLbl>
            <c:dLbl>
              <c:idx val="8"/>
              <c:layout>
                <c:manualLayout>
                  <c:x val="-4.1666666666666768E-2"/>
                  <c:y val="8.70400614198645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76B1-4145-BA92-C6673B86F9BA}"/>
                </c:ext>
              </c:extLst>
            </c:dLbl>
            <c:dLbl>
              <c:idx val="9"/>
              <c:layout>
                <c:manualLayout>
                  <c:x val="-3.3333333333333437E-2"/>
                  <c:y val="8.61171299417416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76B1-4145-BA92-C6673B86F9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Dir val="y"/>
            <c:errBarType val="both"/>
            <c:errValType val="cust"/>
            <c:noEndCap val="0"/>
            <c:plus>
              <c:numRef>
                <c:f>Infiltrasi!$B$17:$K$17</c:f>
                <c:numCache>
                  <c:formatCode>General</c:formatCode>
                  <c:ptCount val="10"/>
                  <c:pt idx="0">
                    <c:v>0.49216076867444636</c:v>
                  </c:pt>
                  <c:pt idx="1">
                    <c:v>0.12472191289246523</c:v>
                  </c:pt>
                  <c:pt idx="2">
                    <c:v>0.21602468994692872</c:v>
                  </c:pt>
                  <c:pt idx="3">
                    <c:v>0.16329931618554536</c:v>
                  </c:pt>
                  <c:pt idx="4">
                    <c:v>0.20548046676562939</c:v>
                  </c:pt>
                  <c:pt idx="5">
                    <c:v>0.16996731711975963</c:v>
                  </c:pt>
                  <c:pt idx="6">
                    <c:v>0.12472191289246498</c:v>
                  </c:pt>
                  <c:pt idx="7">
                    <c:v>0.12472191289246459</c:v>
                  </c:pt>
                  <c:pt idx="8">
                    <c:v>0.12472191289246459</c:v>
                  </c:pt>
                  <c:pt idx="9">
                    <c:v>0.54365021434333616</c:v>
                  </c:pt>
                </c:numCache>
              </c:numRef>
            </c:plus>
            <c:minus>
              <c:numRef>
                <c:f>Infiltrasi!$B$17:$K$17</c:f>
                <c:numCache>
                  <c:formatCode>General</c:formatCode>
                  <c:ptCount val="10"/>
                  <c:pt idx="0">
                    <c:v>0.49216076867444636</c:v>
                  </c:pt>
                  <c:pt idx="1">
                    <c:v>0.12472191289246523</c:v>
                  </c:pt>
                  <c:pt idx="2">
                    <c:v>0.21602468994692872</c:v>
                  </c:pt>
                  <c:pt idx="3">
                    <c:v>0.16329931618554536</c:v>
                  </c:pt>
                  <c:pt idx="4">
                    <c:v>0.20548046676562939</c:v>
                  </c:pt>
                  <c:pt idx="5">
                    <c:v>0.16996731711975963</c:v>
                  </c:pt>
                  <c:pt idx="6">
                    <c:v>0.12472191289246498</c:v>
                  </c:pt>
                  <c:pt idx="7">
                    <c:v>0.12472191289246459</c:v>
                  </c:pt>
                  <c:pt idx="8">
                    <c:v>0.12472191289246459</c:v>
                  </c:pt>
                  <c:pt idx="9">
                    <c:v>0.54365021434333616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Infiltrasi!$B$12:$K$12</c:f>
              <c:strCache>
                <c:ptCount val="10"/>
                <c:pt idx="0">
                  <c:v>15.00</c:v>
                </c:pt>
                <c:pt idx="1">
                  <c:v>17.00</c:v>
                </c:pt>
                <c:pt idx="2">
                  <c:v>19.00</c:v>
                </c:pt>
                <c:pt idx="3">
                  <c:v>21.00</c:v>
                </c:pt>
                <c:pt idx="4">
                  <c:v>05.00</c:v>
                </c:pt>
                <c:pt idx="5">
                  <c:v>07.00</c:v>
                </c:pt>
                <c:pt idx="6">
                  <c:v>09.00</c:v>
                </c:pt>
                <c:pt idx="7">
                  <c:v>11.00</c:v>
                </c:pt>
                <c:pt idx="8">
                  <c:v>13.00</c:v>
                </c:pt>
                <c:pt idx="9">
                  <c:v>15.00</c:v>
                </c:pt>
              </c:strCache>
            </c:strRef>
          </c:cat>
          <c:val>
            <c:numRef>
              <c:f>Infiltrasi!$B$13:$K$13</c:f>
              <c:numCache>
                <c:formatCode>0.00</c:formatCode>
                <c:ptCount val="10"/>
                <c:pt idx="0">
                  <c:v>21.166666666666668</c:v>
                </c:pt>
                <c:pt idx="1">
                  <c:v>16.933333333333334</c:v>
                </c:pt>
                <c:pt idx="2">
                  <c:v>14.5</c:v>
                </c:pt>
                <c:pt idx="3">
                  <c:v>11.1</c:v>
                </c:pt>
                <c:pt idx="4">
                  <c:v>-1.9333333333333336</c:v>
                </c:pt>
                <c:pt idx="5">
                  <c:v>-2.9666666666666663</c:v>
                </c:pt>
                <c:pt idx="6">
                  <c:v>-4.2333333333333334</c:v>
                </c:pt>
                <c:pt idx="7">
                  <c:v>-5.5666666666666673</c:v>
                </c:pt>
                <c:pt idx="8">
                  <c:v>-7.0666666666666673</c:v>
                </c:pt>
                <c:pt idx="9">
                  <c:v>-7.9333333333333336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76B1-4145-BA92-C6673B86F9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upDownBars>
          <c:gapWidth val="219"/>
          <c:upBars>
            <c:spPr>
              <a:solidFill>
                <a:schemeClr val="lt1"/>
              </a:solidFill>
              <a:ln w="9525">
                <a:solidFill>
                  <a:schemeClr val="tx1">
                    <a:lumMod val="15000"/>
                    <a:lumOff val="85000"/>
                  </a:schemeClr>
                </a:solidFill>
              </a:ln>
              <a:effectLst/>
            </c:spPr>
          </c:upBars>
          <c:downBars>
            <c:spPr>
              <a:solidFill>
                <a:schemeClr val="dk1">
                  <a:lumMod val="65000"/>
                  <a:lumOff val="35000"/>
                </a:schemeClr>
              </a:solidFill>
              <a:ln w="9525">
                <a:solidFill>
                  <a:schemeClr val="tx1">
                    <a:lumMod val="65000"/>
                    <a:lumOff val="35000"/>
                  </a:schemeClr>
                </a:solidFill>
              </a:ln>
              <a:effectLst/>
            </c:spPr>
          </c:downBars>
        </c:upDownBars>
        <c:marker val="1"/>
        <c:smooth val="0"/>
        <c:axId val="1377881184"/>
        <c:axId val="1377880768"/>
      </c:lineChart>
      <c:catAx>
        <c:axId val="137788118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10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Jam</a:t>
                </a:r>
                <a:r>
                  <a:rPr lang="en-US" sz="11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(WIB)</a:t>
                </a:r>
                <a:endParaRPr lang="en-US" sz="110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>
            <c:manualLayout>
              <c:xMode val="edge"/>
              <c:yMode val="edge"/>
              <c:x val="0.83910830913577661"/>
              <c:y val="0.5428222169208868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31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377880768"/>
        <c:crosses val="autoZero"/>
        <c:auto val="1"/>
        <c:lblAlgn val="ctr"/>
        <c:lblOffset val="100"/>
        <c:noMultiLvlLbl val="0"/>
      </c:catAx>
      <c:valAx>
        <c:axId val="1377880768"/>
        <c:scaling>
          <c:orientation val="minMax"/>
          <c:min val="-15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10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Tinggi</a:t>
                </a:r>
                <a:r>
                  <a:rPr lang="en-US" sz="11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Muka Air (cm)</a:t>
                </a:r>
                <a:endParaRPr lang="en-US" sz="110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>
            <c:manualLayout>
              <c:xMode val="edge"/>
              <c:yMode val="edge"/>
              <c:x val="4.4580451324023704E-2"/>
              <c:y val="0.3511843295364895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 w="31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3778811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bg2">
          <a:lumMod val="75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50" b="0" i="0" u="none" strike="noStrike" kern="1200" spc="0" baseline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105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Produktivitas</a:t>
            </a:r>
            <a:r>
              <a:rPr lang="en-US" sz="1050" baseline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Inpari 19</a:t>
            </a:r>
            <a:endParaRPr lang="en-US" sz="105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28272045834015164"/>
          <c:y val="0.133702455720562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spc="0" baseline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272743117755847"/>
          <c:y val="0.19888118290841103"/>
          <c:w val="0.74325603013372332"/>
          <c:h val="0.6089293893252580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Provitas!$D$14</c:f>
              <c:strCache>
                <c:ptCount val="1"/>
                <c:pt idx="0">
                  <c:v>Gabah Kering Panen</c:v>
                </c:pt>
              </c:strCache>
            </c:strRef>
          </c:tx>
          <c:spPr>
            <a:pattFill prst="diagBrick">
              <a:fgClr>
                <a:schemeClr val="accent1"/>
              </a:fgClr>
              <a:bgClr>
                <a:schemeClr val="bg1"/>
              </a:bgClr>
            </a:pattFill>
            <a:ln w="9525">
              <a:solidFill>
                <a:srgbClr val="0070C0"/>
              </a:solidFill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EBCABA51-A006-47AC-9484-5CF04DE99D39}" type="VALUE">
                      <a:rPr lang="en-US"/>
                      <a:pPr/>
                      <a:t>[VALUE]</a:t>
                    </a:fld>
                    <a:r>
                      <a:rPr lang="en-US"/>
                      <a:t>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AF93-4521-A513-CB6069D205FD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A1DB0FF9-2DD9-4A6C-A9CA-58EC4F5DDE13}" type="VALUE">
                      <a:rPr lang="en-US"/>
                      <a:pPr/>
                      <a:t>[VALUE]</a:t>
                    </a:fld>
                    <a:r>
                      <a:rPr lang="en-US"/>
                      <a:t>b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F93-4521-A513-CB6069D205FD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1A9514E8-1F02-47AE-BA07-348043A0416C}" type="VALUE">
                      <a:rPr lang="en-US"/>
                      <a:pPr/>
                      <a:t>[VALUE]</a:t>
                    </a:fld>
                    <a:r>
                      <a:rPr lang="en-US"/>
                      <a:t>c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AF93-4521-A513-CB6069D205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Provitas!$F$15:$F$17</c:f>
                <c:numCache>
                  <c:formatCode>General</c:formatCode>
                  <c:ptCount val="3"/>
                  <c:pt idx="0">
                    <c:v>4.295899853995138E-2</c:v>
                  </c:pt>
                  <c:pt idx="1">
                    <c:v>5.7659228807422407E-2</c:v>
                  </c:pt>
                  <c:pt idx="2">
                    <c:v>8.5868322965392624E-2</c:v>
                  </c:pt>
                </c:numCache>
              </c:numRef>
            </c:plus>
            <c:minus>
              <c:numRef>
                <c:f>Provitas!$F$15:$F$17</c:f>
                <c:numCache>
                  <c:formatCode>General</c:formatCode>
                  <c:ptCount val="3"/>
                  <c:pt idx="0">
                    <c:v>4.295899853995138E-2</c:v>
                  </c:pt>
                  <c:pt idx="1">
                    <c:v>5.7659228807422407E-2</c:v>
                  </c:pt>
                  <c:pt idx="2">
                    <c:v>8.5868322965392624E-2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Provitas!$C$15:$C$17</c:f>
              <c:strCache>
                <c:ptCount val="3"/>
                <c:pt idx="0">
                  <c:v>Tanpa Amelioran</c:v>
                </c:pt>
                <c:pt idx="1">
                  <c:v>Amelioran 2 ton/ha</c:v>
                </c:pt>
                <c:pt idx="2">
                  <c:v>Amelioran 4 ton/ha</c:v>
                </c:pt>
              </c:strCache>
            </c:strRef>
          </c:cat>
          <c:val>
            <c:numRef>
              <c:f>Provitas!$D$15:$D$17</c:f>
              <c:numCache>
                <c:formatCode>0.00</c:formatCode>
                <c:ptCount val="3"/>
                <c:pt idx="0">
                  <c:v>5.2890666666666677</c:v>
                </c:pt>
                <c:pt idx="1">
                  <c:v>5.6432000000000002</c:v>
                </c:pt>
                <c:pt idx="2">
                  <c:v>6.043733333333333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F93-4521-A513-CB6069D205FD}"/>
            </c:ext>
          </c:extLst>
        </c:ser>
        <c:ser>
          <c:idx val="1"/>
          <c:order val="1"/>
          <c:tx>
            <c:strRef>
              <c:f>Provitas!$E$14</c:f>
              <c:strCache>
                <c:ptCount val="1"/>
                <c:pt idx="0">
                  <c:v>Jerami Kering</c:v>
                </c:pt>
              </c:strCache>
            </c:strRef>
          </c:tx>
          <c:spPr>
            <a:pattFill prst="ltVert">
              <a:fgClr>
                <a:schemeClr val="accent6">
                  <a:lumMod val="75000"/>
                </a:schemeClr>
              </a:fgClr>
              <a:bgClr>
                <a:schemeClr val="bg1"/>
              </a:bgClr>
            </a:pattFill>
            <a:ln>
              <a:solidFill>
                <a:schemeClr val="accent6">
                  <a:lumMod val="75000"/>
                </a:schemeClr>
              </a:solidFill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54B9E733-3B12-46C1-8A06-23BD730AC42D}" type="VALUE">
                      <a:rPr lang="en-US"/>
                      <a:pPr/>
                      <a:t>[VALUE]</a:t>
                    </a:fld>
                    <a:r>
                      <a:rPr lang="en-US"/>
                      <a:t>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AF93-4521-A513-CB6069D205FD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3DC9FBFE-8979-496C-8C82-D90BF5885B15}" type="VALUE">
                      <a:rPr lang="en-US"/>
                      <a:pPr/>
                      <a:t>[VALUE]</a:t>
                    </a:fld>
                    <a:r>
                      <a:rPr lang="en-US"/>
                      <a:t>b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F93-4521-A513-CB6069D205FD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62592212-BEC7-4F00-9898-E58B42BEA1C2}" type="VALUE">
                      <a:rPr lang="en-US"/>
                      <a:pPr/>
                      <a:t>[VALUE]</a:t>
                    </a:fld>
                    <a:r>
                      <a:rPr lang="en-US"/>
                      <a:t>c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AF93-4521-A513-CB6069D205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Provitas!$G$15:$G$17</c:f>
                <c:numCache>
                  <c:formatCode>General</c:formatCode>
                  <c:ptCount val="3"/>
                  <c:pt idx="0">
                    <c:v>0.14015813291501189</c:v>
                  </c:pt>
                  <c:pt idx="1">
                    <c:v>0.18355811674296024</c:v>
                  </c:pt>
                  <c:pt idx="2">
                    <c:v>0.17795759794587737</c:v>
                  </c:pt>
                </c:numCache>
              </c:numRef>
            </c:plus>
            <c:minus>
              <c:numRef>
                <c:f>Provitas!$G$15:$G$17</c:f>
                <c:numCache>
                  <c:formatCode>General</c:formatCode>
                  <c:ptCount val="3"/>
                  <c:pt idx="0">
                    <c:v>0.14015813291501189</c:v>
                  </c:pt>
                  <c:pt idx="1">
                    <c:v>0.18355811674296024</c:v>
                  </c:pt>
                  <c:pt idx="2">
                    <c:v>0.17795759794587737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Provitas!$C$15:$C$17</c:f>
              <c:strCache>
                <c:ptCount val="3"/>
                <c:pt idx="0">
                  <c:v>Tanpa Amelioran</c:v>
                </c:pt>
                <c:pt idx="1">
                  <c:v>Amelioran 2 ton/ha</c:v>
                </c:pt>
                <c:pt idx="2">
                  <c:v>Amelioran 4 ton/ha</c:v>
                </c:pt>
              </c:strCache>
            </c:strRef>
          </c:cat>
          <c:val>
            <c:numRef>
              <c:f>Provitas!$E$15:$E$17</c:f>
              <c:numCache>
                <c:formatCode>0.00</c:formatCode>
                <c:ptCount val="3"/>
                <c:pt idx="0">
                  <c:v>4.4677333333333333</c:v>
                </c:pt>
                <c:pt idx="1">
                  <c:v>5.3930666666666669</c:v>
                </c:pt>
                <c:pt idx="2">
                  <c:v>6.0111999999999997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F93-4521-A513-CB6069D205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7"/>
        <c:overlap val="-27"/>
        <c:axId val="1380814624"/>
        <c:axId val="1380811712"/>
      </c:barChart>
      <c:catAx>
        <c:axId val="138081462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00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Amelioran</a:t>
                </a:r>
                <a:r>
                  <a:rPr lang="en-US" sz="10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Pupuk Organik</a:t>
                </a:r>
                <a:endParaRPr lang="en-US" sz="1000">
                  <a:solidFill>
                    <a:sysClr val="windowText" lastClr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>
            <c:manualLayout>
              <c:xMode val="edge"/>
              <c:yMode val="edge"/>
              <c:x val="0.28004187106315664"/>
              <c:y val="0.8978408044056456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31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380811712"/>
        <c:crosses val="autoZero"/>
        <c:auto val="1"/>
        <c:lblAlgn val="ctr"/>
        <c:lblOffset val="100"/>
        <c:noMultiLvlLbl val="0"/>
      </c:catAx>
      <c:valAx>
        <c:axId val="1380811712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200" baseline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ton/ha</a:t>
                </a:r>
                <a:endParaRPr lang="en-US" sz="1200" baseline="30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>
            <c:manualLayout>
              <c:xMode val="edge"/>
              <c:yMode val="edge"/>
              <c:x val="4.4609397483619313E-2"/>
              <c:y val="0.4093895379012625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 w="31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80814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3356699008560942"/>
          <c:y val="0.35599048470664746"/>
          <c:w val="0.10221798574015312"/>
          <c:h val="0.286123663740678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3175" cap="flat" cmpd="sng" algn="ctr">
      <a:solidFill>
        <a:schemeClr val="bg2">
          <a:lumMod val="50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28482-DD78-4989-A3C4-5D6D09D34B2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1341-3DE4-4E42-B9B6-1EA3FFB14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440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28482-DD78-4989-A3C4-5D6D09D34B2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1341-3DE4-4E42-B9B6-1EA3FFB14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351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28482-DD78-4989-A3C4-5D6D09D34B2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1341-3DE4-4E42-B9B6-1EA3FFB14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422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28482-DD78-4989-A3C4-5D6D09D34B2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1341-3DE4-4E42-B9B6-1EA3FFB14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012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28482-DD78-4989-A3C4-5D6D09D34B2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1341-3DE4-4E42-B9B6-1EA3FFB14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14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28482-DD78-4989-A3C4-5D6D09D34B2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1341-3DE4-4E42-B9B6-1EA3FFB14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302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28482-DD78-4989-A3C4-5D6D09D34B2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1341-3DE4-4E42-B9B6-1EA3FFB14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707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28482-DD78-4989-A3C4-5D6D09D34B2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1341-3DE4-4E42-B9B6-1EA3FFB14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73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28482-DD78-4989-A3C4-5D6D09D34B2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1341-3DE4-4E42-B9B6-1EA3FFB14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784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28482-DD78-4989-A3C4-5D6D09D34B2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1341-3DE4-4E42-B9B6-1EA3FFB14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068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28482-DD78-4989-A3C4-5D6D09D34B2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1341-3DE4-4E42-B9B6-1EA3FFB14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204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28482-DD78-4989-A3C4-5D6D09D34B2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11341-3DE4-4E42-B9B6-1EA3FFB14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141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9402956"/>
              </p:ext>
            </p:extLst>
          </p:nvPr>
        </p:nvGraphicFramePr>
        <p:xfrm>
          <a:off x="1238250" y="1528549"/>
          <a:ext cx="9715500" cy="3695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853247" y="2314921"/>
            <a:ext cx="2579427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400" dirty="0" err="1" smtClean="0"/>
              <a:t>Musim</a:t>
            </a:r>
            <a:r>
              <a:rPr lang="en-US" sz="1400" dirty="0" smtClean="0"/>
              <a:t> </a:t>
            </a:r>
            <a:r>
              <a:rPr lang="en-US" sz="1400" dirty="0" err="1" smtClean="0"/>
              <a:t>tanam</a:t>
            </a:r>
            <a:r>
              <a:rPr lang="en-US" sz="1400" dirty="0" smtClean="0"/>
              <a:t> </a:t>
            </a:r>
            <a:r>
              <a:rPr lang="en-US" sz="1400" dirty="0" err="1" smtClean="0"/>
              <a:t>Pertama</a:t>
            </a:r>
            <a:r>
              <a:rPr lang="en-US" sz="1400" dirty="0" smtClean="0"/>
              <a:t> ;</a:t>
            </a:r>
          </a:p>
          <a:p>
            <a:pPr algn="r"/>
            <a:r>
              <a:rPr lang="en-US" sz="1400" dirty="0" err="1" smtClean="0"/>
              <a:t>Padi</a:t>
            </a:r>
            <a:r>
              <a:rPr lang="en-US" sz="1400" dirty="0" smtClean="0"/>
              <a:t>, </a:t>
            </a:r>
            <a:r>
              <a:rPr lang="en-US" sz="1400" dirty="0" err="1" smtClean="0"/>
              <a:t>jagung</a:t>
            </a:r>
            <a:r>
              <a:rPr lang="en-US" sz="1400" dirty="0" smtClean="0"/>
              <a:t>, </a:t>
            </a:r>
            <a:r>
              <a:rPr lang="en-US" sz="1400" dirty="0" err="1" smtClean="0"/>
              <a:t>Kacang</a:t>
            </a:r>
            <a:r>
              <a:rPr lang="en-US" sz="1400" dirty="0" smtClean="0"/>
              <a:t> </a:t>
            </a:r>
            <a:r>
              <a:rPr lang="en-US" sz="1400" dirty="0" err="1" smtClean="0"/>
              <a:t>tanah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5496582" y="2308777"/>
            <a:ext cx="2511188" cy="116955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solidFill>
                  <a:schemeClr val="bg1"/>
                </a:solidFill>
              </a:rPr>
              <a:t>Musim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tanam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ke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dua</a:t>
            </a:r>
            <a:r>
              <a:rPr lang="en-US" sz="1400" dirty="0" smtClean="0">
                <a:solidFill>
                  <a:schemeClr val="bg1"/>
                </a:solidFill>
              </a:rPr>
              <a:t> ;</a:t>
            </a:r>
          </a:p>
          <a:p>
            <a:r>
              <a:rPr lang="en-US" sz="1400" dirty="0" err="1" smtClean="0">
                <a:solidFill>
                  <a:schemeClr val="bg1"/>
                </a:solidFill>
              </a:rPr>
              <a:t>Peningkatan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Indeks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Pertanaman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Padi</a:t>
            </a:r>
            <a:r>
              <a:rPr lang="en-US" sz="1400" dirty="0" smtClean="0">
                <a:solidFill>
                  <a:schemeClr val="bg1"/>
                </a:solidFill>
              </a:rPr>
              <a:t> 1 </a:t>
            </a:r>
            <a:r>
              <a:rPr lang="en-US" sz="1400" dirty="0" err="1" smtClean="0">
                <a:solidFill>
                  <a:schemeClr val="bg1"/>
                </a:solidFill>
              </a:rPr>
              <a:t>menjadi</a:t>
            </a:r>
            <a:r>
              <a:rPr lang="en-US" sz="1400" dirty="0" smtClean="0">
                <a:solidFill>
                  <a:schemeClr val="bg1"/>
                </a:solidFill>
              </a:rPr>
              <a:t> 2, Curah </a:t>
            </a:r>
            <a:r>
              <a:rPr lang="en-US" sz="1400" dirty="0" err="1" smtClean="0">
                <a:solidFill>
                  <a:schemeClr val="bg1"/>
                </a:solidFill>
              </a:rPr>
              <a:t>Hujan</a:t>
            </a:r>
            <a:r>
              <a:rPr lang="en-US" sz="1400" dirty="0" smtClean="0">
                <a:solidFill>
                  <a:schemeClr val="bg1"/>
                </a:solidFill>
              </a:rPr>
              <a:t> 356 mm + </a:t>
            </a:r>
            <a:r>
              <a:rPr lang="en-US" sz="1400" dirty="0" err="1" smtClean="0">
                <a:solidFill>
                  <a:schemeClr val="bg1"/>
                </a:solidFill>
              </a:rPr>
              <a:t>Irigasi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Pompa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asal</a:t>
            </a:r>
            <a:r>
              <a:rPr lang="en-US" sz="1400" dirty="0" smtClean="0">
                <a:solidFill>
                  <a:schemeClr val="bg1"/>
                </a:solidFill>
              </a:rPr>
              <a:t> Dam Sungai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080340" y="3001275"/>
            <a:ext cx="2251881" cy="95410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Musim</a:t>
            </a:r>
            <a:r>
              <a:rPr lang="en-US" sz="1400" dirty="0" smtClean="0"/>
              <a:t> </a:t>
            </a:r>
            <a:r>
              <a:rPr lang="en-US" sz="1400" dirty="0" err="1" smtClean="0"/>
              <a:t>tanam</a:t>
            </a:r>
            <a:r>
              <a:rPr lang="en-US" sz="1400" dirty="0" smtClean="0"/>
              <a:t> </a:t>
            </a:r>
            <a:r>
              <a:rPr lang="en-US" sz="1400" dirty="0" err="1" smtClean="0"/>
              <a:t>ke</a:t>
            </a:r>
            <a:r>
              <a:rPr lang="en-US" sz="1400" dirty="0" smtClean="0"/>
              <a:t> </a:t>
            </a:r>
            <a:r>
              <a:rPr lang="en-US" sz="1400" dirty="0" err="1" smtClean="0"/>
              <a:t>tiga</a:t>
            </a:r>
            <a:r>
              <a:rPr lang="en-US" sz="1400" dirty="0" smtClean="0"/>
              <a:t> ;</a:t>
            </a:r>
          </a:p>
          <a:p>
            <a:r>
              <a:rPr lang="en-US" sz="1400" dirty="0" err="1" smtClean="0"/>
              <a:t>Sayuran</a:t>
            </a:r>
            <a:r>
              <a:rPr lang="en-US" sz="1400" dirty="0" smtClean="0"/>
              <a:t>, </a:t>
            </a:r>
            <a:r>
              <a:rPr lang="en-US" sz="1400" dirty="0" err="1" smtClean="0"/>
              <a:t>jagung</a:t>
            </a:r>
            <a:r>
              <a:rPr lang="en-US" sz="1400" dirty="0" smtClean="0"/>
              <a:t>, </a:t>
            </a:r>
            <a:r>
              <a:rPr lang="en-US" sz="1400" dirty="0" err="1" smtClean="0"/>
              <a:t>kacang</a:t>
            </a:r>
            <a:r>
              <a:rPr lang="en-US" sz="1400" dirty="0" smtClean="0"/>
              <a:t> </a:t>
            </a:r>
            <a:r>
              <a:rPr lang="en-US" sz="1400" dirty="0" err="1" smtClean="0"/>
              <a:t>tanah</a:t>
            </a:r>
            <a:r>
              <a:rPr lang="en-US" sz="1400" dirty="0" smtClean="0"/>
              <a:t>, </a:t>
            </a:r>
            <a:r>
              <a:rPr lang="en-US" sz="1400" dirty="0" err="1" smtClean="0"/>
              <a:t>mengandalkan</a:t>
            </a:r>
            <a:r>
              <a:rPr lang="en-US" sz="1400" dirty="0" smtClean="0"/>
              <a:t> </a:t>
            </a:r>
            <a:r>
              <a:rPr lang="en-US" sz="1400" dirty="0" err="1" smtClean="0"/>
              <a:t>irigasi</a:t>
            </a:r>
            <a:r>
              <a:rPr lang="en-US" sz="1400" dirty="0" smtClean="0"/>
              <a:t> </a:t>
            </a:r>
            <a:r>
              <a:rPr lang="en-US" sz="1400" dirty="0" err="1" smtClean="0"/>
              <a:t>pompa</a:t>
            </a:r>
            <a:r>
              <a:rPr lang="en-US" sz="1400" dirty="0" smtClean="0"/>
              <a:t> </a:t>
            </a:r>
            <a:r>
              <a:rPr lang="en-US" sz="1400" dirty="0" err="1" smtClean="0"/>
              <a:t>asal</a:t>
            </a:r>
            <a:r>
              <a:rPr lang="en-US" sz="1400" dirty="0" smtClean="0"/>
              <a:t> dam </a:t>
            </a:r>
            <a:r>
              <a:rPr lang="en-US" sz="1400" dirty="0" err="1" smtClean="0"/>
              <a:t>sungai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694619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102232495"/>
              </p:ext>
            </p:extLst>
          </p:nvPr>
        </p:nvGraphicFramePr>
        <p:xfrm>
          <a:off x="2511189" y="1310186"/>
          <a:ext cx="6223378" cy="38077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27824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4465203"/>
              </p:ext>
            </p:extLst>
          </p:nvPr>
        </p:nvGraphicFramePr>
        <p:xfrm>
          <a:off x="2579427" y="1651379"/>
          <a:ext cx="5799361" cy="3574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005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96</Words>
  <Application>Microsoft Office PowerPoint</Application>
  <PresentationFormat>Widescreen</PresentationFormat>
  <Paragraphs>29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Lenovo</cp:lastModifiedBy>
  <cp:revision>11</cp:revision>
  <dcterms:created xsi:type="dcterms:W3CDTF">2021-01-22T23:02:14Z</dcterms:created>
  <dcterms:modified xsi:type="dcterms:W3CDTF">2021-03-09T22:49:33Z</dcterms:modified>
</cp:coreProperties>
</file>